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5" r:id="rId3"/>
    <p:sldId id="266" r:id="rId4"/>
    <p:sldId id="267" r:id="rId5"/>
    <p:sldId id="268" r:id="rId6"/>
    <p:sldId id="269" r:id="rId7"/>
    <p:sldId id="270" r:id="rId8"/>
    <p:sldId id="271"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ru-RU"/>
              <a:t>Образец заголовка</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rIns="45720"/>
          <a:lstStyle/>
          <a:p>
            <a:fld id="{A3E4AD7F-FD00-4B7D-B0E6-12DCD4E87304}" type="slidenum">
              <a:rPr lang="ru-KZ" smtClean="0"/>
              <a:t>‹#›</a:t>
            </a:fld>
            <a:endParaRPr lang="ru-KZ"/>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311862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769704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407635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044640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ru-RU"/>
              <a:t>Образец заголовка</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2476601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950356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ru-RU"/>
              <a:t>Образец заголовка</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609285" y="2851331"/>
            <a:ext cx="3893623"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666635" y="2851331"/>
            <a:ext cx="3899798"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A361989-59FC-4D58-A270-F191D8EE81CC}" type="datetimeFigureOut">
              <a:rPr lang="ru-KZ" smtClean="0"/>
              <a:t>06.11.2025</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483417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3A361989-59FC-4D58-A270-F191D8EE81CC}" type="datetimeFigureOut">
              <a:rPr lang="ru-KZ" smtClean="0"/>
              <a:t>06.11.2025</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A3E4AD7F-FD00-4B7D-B0E6-12DCD4E87304}" type="slidenum">
              <a:rPr lang="ru-KZ" smtClean="0"/>
              <a:t>‹#›</a:t>
            </a:fld>
            <a:endParaRPr lang="ru-KZ"/>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538357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A361989-59FC-4D58-A270-F191D8EE81CC}" type="datetimeFigureOut">
              <a:rPr lang="ru-KZ" smtClean="0"/>
              <a:t>06.11.2025</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2708123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871097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1021312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A361989-59FC-4D58-A270-F191D8EE81CC}" type="datetimeFigureOut">
              <a:rPr lang="ru-KZ" smtClean="0"/>
              <a:t>06.11.2025</a:t>
            </a:fld>
            <a:endParaRPr lang="ru-KZ"/>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ru-KZ"/>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A3E4AD7F-FD00-4B7D-B0E6-12DCD4E87304}" type="slidenum">
              <a:rPr lang="ru-KZ" smtClean="0"/>
              <a:t>‹#›</a:t>
            </a:fld>
            <a:endParaRPr lang="ru-KZ"/>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Tree>
    <p:extLst>
      <p:ext uri="{BB962C8B-B14F-4D97-AF65-F5344CB8AC3E}">
        <p14:creationId xmlns:p14="http://schemas.microsoft.com/office/powerpoint/2010/main" val="2209858656"/>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06BF2F-16A1-BA58-C1CE-6DE87706FECA}"/>
              </a:ext>
            </a:extLst>
          </p:cNvPr>
          <p:cNvSpPr>
            <a:spLocks noGrp="1"/>
          </p:cNvSpPr>
          <p:nvPr>
            <p:ph type="ctrTitle"/>
          </p:nvPr>
        </p:nvSpPr>
        <p:spPr/>
        <p:txBody>
          <a:bodyPr>
            <a:normAutofit fontScale="90000"/>
          </a:bodyPr>
          <a:lstStyle/>
          <a:p>
            <a:r>
              <a:rPr lang="en-US" dirty="0"/>
              <a:t>Chemical bonds in coordination compounds</a:t>
            </a:r>
            <a:endParaRPr lang="ru-KZ" dirty="0"/>
          </a:p>
        </p:txBody>
      </p:sp>
      <p:sp>
        <p:nvSpPr>
          <p:cNvPr id="3" name="Подзаголовок 2">
            <a:extLst>
              <a:ext uri="{FF2B5EF4-FFF2-40B4-BE49-F238E27FC236}">
                <a16:creationId xmlns:a16="http://schemas.microsoft.com/office/drawing/2014/main" id="{1846CD7C-D396-7E1C-F26C-34A4E9E87CD0}"/>
              </a:ext>
            </a:extLst>
          </p:cNvPr>
          <p:cNvSpPr>
            <a:spLocks noGrp="1"/>
          </p:cNvSpPr>
          <p:nvPr>
            <p:ph type="subTitle" idx="1"/>
          </p:nvPr>
        </p:nvSpPr>
        <p:spPr/>
        <p:txBody>
          <a:bodyPr>
            <a:normAutofit fontScale="70000" lnSpcReduction="20000"/>
          </a:bodyPr>
          <a:lstStyle/>
          <a:p>
            <a:pPr algn="r"/>
            <a:endParaRPr lang="en-US" dirty="0">
              <a:solidFill>
                <a:schemeClr val="tx1">
                  <a:lumMod val="85000"/>
                  <a:lumOff val="15000"/>
                </a:schemeClr>
              </a:solidFill>
              <a:latin typeface="+mn-lt"/>
            </a:endParaRPr>
          </a:p>
          <a:p>
            <a:pPr algn="r"/>
            <a:endParaRPr lang="en-US" dirty="0">
              <a:solidFill>
                <a:schemeClr val="tx1">
                  <a:lumMod val="85000"/>
                  <a:lumOff val="15000"/>
                </a:schemeClr>
              </a:solidFill>
            </a:endParaRPr>
          </a:p>
          <a:p>
            <a:pPr algn="r"/>
            <a:r>
              <a:rPr lang="en-US" dirty="0">
                <a:solidFill>
                  <a:schemeClr val="tx1">
                    <a:lumMod val="85000"/>
                    <a:lumOff val="15000"/>
                  </a:schemeClr>
                </a:solidFill>
                <a:latin typeface="+mn-lt"/>
              </a:rPr>
              <a:t>PhD </a:t>
            </a:r>
            <a:r>
              <a:rPr lang="en-US" dirty="0" err="1">
                <a:solidFill>
                  <a:schemeClr val="tx1">
                    <a:lumMod val="85000"/>
                    <a:lumOff val="15000"/>
                  </a:schemeClr>
                </a:solidFill>
                <a:latin typeface="+mn-lt"/>
              </a:rPr>
              <a:t>Bakhadur</a:t>
            </a:r>
            <a:r>
              <a:rPr lang="en-US" dirty="0">
                <a:solidFill>
                  <a:schemeClr val="tx1">
                    <a:lumMod val="85000"/>
                    <a:lumOff val="15000"/>
                  </a:schemeClr>
                </a:solidFill>
                <a:latin typeface="+mn-lt"/>
              </a:rPr>
              <a:t> Askar</a:t>
            </a:r>
            <a:endParaRPr lang="ru-KZ" dirty="0">
              <a:solidFill>
                <a:schemeClr val="tx1">
                  <a:lumMod val="85000"/>
                  <a:lumOff val="15000"/>
                </a:schemeClr>
              </a:solidFill>
              <a:latin typeface="+mn-lt"/>
            </a:endParaRPr>
          </a:p>
          <a:p>
            <a:endParaRPr lang="ru-KZ" dirty="0"/>
          </a:p>
        </p:txBody>
      </p:sp>
      <p:pic>
        <p:nvPicPr>
          <p:cNvPr id="4" name="Рисунок 3">
            <a:extLst>
              <a:ext uri="{FF2B5EF4-FFF2-40B4-BE49-F238E27FC236}">
                <a16:creationId xmlns:a16="http://schemas.microsoft.com/office/drawing/2014/main" id="{E837323D-9213-7BEF-9429-B2649E9BA000}"/>
              </a:ext>
            </a:extLst>
          </p:cNvPr>
          <p:cNvPicPr>
            <a:picLocks noChangeAspect="1"/>
          </p:cNvPicPr>
          <p:nvPr/>
        </p:nvPicPr>
        <p:blipFill>
          <a:blip r:embed="rId2"/>
          <a:stretch>
            <a:fillRect/>
          </a:stretch>
        </p:blipFill>
        <p:spPr>
          <a:xfrm>
            <a:off x="77656" y="120969"/>
            <a:ext cx="1609483" cy="1664352"/>
          </a:xfrm>
          <a:prstGeom prst="rect">
            <a:avLst/>
          </a:prstGeom>
        </p:spPr>
      </p:pic>
      <p:pic>
        <p:nvPicPr>
          <p:cNvPr id="5" name="Рисунок 4">
            <a:extLst>
              <a:ext uri="{FF2B5EF4-FFF2-40B4-BE49-F238E27FC236}">
                <a16:creationId xmlns:a16="http://schemas.microsoft.com/office/drawing/2014/main" id="{D7AF29E9-9729-A5C7-A457-0D61F478F8E8}"/>
              </a:ext>
            </a:extLst>
          </p:cNvPr>
          <p:cNvPicPr>
            <a:picLocks noChangeAspect="1"/>
          </p:cNvPicPr>
          <p:nvPr/>
        </p:nvPicPr>
        <p:blipFill>
          <a:blip r:embed="rId3"/>
          <a:stretch>
            <a:fillRect/>
          </a:stretch>
        </p:blipFill>
        <p:spPr>
          <a:xfrm>
            <a:off x="10358544" y="56164"/>
            <a:ext cx="1755800" cy="1731414"/>
          </a:xfrm>
          <a:prstGeom prst="rect">
            <a:avLst/>
          </a:prstGeom>
        </p:spPr>
      </p:pic>
      <p:sp>
        <p:nvSpPr>
          <p:cNvPr id="6" name="TextBox 5">
            <a:extLst>
              <a:ext uri="{FF2B5EF4-FFF2-40B4-BE49-F238E27FC236}">
                <a16:creationId xmlns:a16="http://schemas.microsoft.com/office/drawing/2014/main" id="{EA55B464-B79B-E189-7779-4A5B1FAD7F18}"/>
              </a:ext>
            </a:extLst>
          </p:cNvPr>
          <p:cNvSpPr txBox="1"/>
          <p:nvPr/>
        </p:nvSpPr>
        <p:spPr>
          <a:xfrm>
            <a:off x="1850279" y="307328"/>
            <a:ext cx="8281180" cy="923330"/>
          </a:xfrm>
          <a:prstGeom prst="rect">
            <a:avLst/>
          </a:prstGeom>
          <a:noFill/>
        </p:spPr>
        <p:txBody>
          <a:bodyPr wrap="square" rtlCol="0">
            <a:spAutoFit/>
          </a:bodyPr>
          <a:lstStyle/>
          <a:p>
            <a:pPr algn="ctr"/>
            <a:r>
              <a:rPr lang="en-US" dirty="0"/>
              <a:t>Al-Farabi Kazakh National University</a:t>
            </a:r>
            <a:endParaRPr lang="ru-RU" dirty="0"/>
          </a:p>
          <a:p>
            <a:pPr algn="ctr"/>
            <a:r>
              <a:rPr lang="en-US" dirty="0"/>
              <a:t>Faculty of Chemistry and Chemical technology</a:t>
            </a:r>
            <a:endParaRPr lang="ru-RU" dirty="0"/>
          </a:p>
          <a:p>
            <a:pPr algn="ctr"/>
            <a:r>
              <a:rPr lang="en-US" dirty="0"/>
              <a:t>Department of General and Inorganic Chemistry</a:t>
            </a:r>
            <a:endParaRPr lang="ru-KZ" dirty="0"/>
          </a:p>
        </p:txBody>
      </p:sp>
    </p:spTree>
    <p:extLst>
      <p:ext uri="{BB962C8B-B14F-4D97-AF65-F5344CB8AC3E}">
        <p14:creationId xmlns:p14="http://schemas.microsoft.com/office/powerpoint/2010/main" val="4216320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A4EBC7A-3ED6-B45D-CA5F-A44ABF2FE69A}"/>
              </a:ext>
            </a:extLst>
          </p:cNvPr>
          <p:cNvSpPr>
            <a:spLocks noGrp="1"/>
          </p:cNvSpPr>
          <p:nvPr>
            <p:ph type="title"/>
          </p:nvPr>
        </p:nvSpPr>
        <p:spPr/>
        <p:txBody>
          <a:bodyPr/>
          <a:lstStyle/>
          <a:p>
            <a:r>
              <a:rPr lang="en-US" b="1" dirty="0"/>
              <a:t>Introduction to coordination bonding</a:t>
            </a:r>
            <a:br>
              <a:rPr lang="en-US" b="1" dirty="0"/>
            </a:br>
            <a:endParaRPr lang="ru-KZ" dirty="0"/>
          </a:p>
        </p:txBody>
      </p:sp>
      <mc:AlternateContent xmlns:mc="http://schemas.openxmlformats.org/markup-compatibility/2006">
        <mc:Choice xmlns:a14="http://schemas.microsoft.com/office/drawing/2010/main" Requires="a14">
          <p:sp>
            <p:nvSpPr>
              <p:cNvPr id="3" name="Объект 2">
                <a:extLst>
                  <a:ext uri="{FF2B5EF4-FFF2-40B4-BE49-F238E27FC236}">
                    <a16:creationId xmlns:a16="http://schemas.microsoft.com/office/drawing/2014/main" id="{A20B23AF-34F9-AF23-D588-EF7453EAB064}"/>
                  </a:ext>
                </a:extLst>
              </p:cNvPr>
              <p:cNvSpPr>
                <a:spLocks noGrp="1"/>
              </p:cNvSpPr>
              <p:nvPr>
                <p:ph idx="1"/>
              </p:nvPr>
            </p:nvSpPr>
            <p:spPr/>
            <p:txBody>
              <a:bodyPr>
                <a:normAutofit fontScale="62500" lnSpcReduction="20000"/>
              </a:bodyPr>
              <a:lstStyle/>
              <a:p>
                <a:pPr marL="0" indent="0">
                  <a:buNone/>
                </a:pPr>
                <a:r>
                  <a:rPr lang="en-US" b="1" dirty="0"/>
                  <a:t>Coordination compounds consist of a central metal atom or ion surrounded by ligands, which are ions or molecules that donate electron pairs.</a:t>
                </a:r>
              </a:p>
              <a:p>
                <a:pPr marL="0" indent="0">
                  <a:buNone/>
                </a:pPr>
                <a:r>
                  <a:rPr lang="en-US" b="1" dirty="0"/>
                  <a:t>Bonding Characteristics:</a:t>
                </a:r>
              </a:p>
              <a:p>
                <a:pPr>
                  <a:buFont typeface="Wingdings" panose="05000000000000000000" pitchFamily="2" charset="2"/>
                  <a:buChar char="v"/>
                </a:pPr>
                <a:r>
                  <a:rPr lang="en-US" b="1" dirty="0"/>
                  <a:t>The metal center acts as a Lewis acid (electron pair acceptor).</a:t>
                </a:r>
              </a:p>
              <a:p>
                <a:pPr>
                  <a:buFont typeface="Wingdings" panose="05000000000000000000" pitchFamily="2" charset="2"/>
                  <a:buChar char="v"/>
                </a:pPr>
                <a:r>
                  <a:rPr lang="en-US" b="1" dirty="0"/>
                  <a:t>The ligands act as Lewis bases (electron pair donors).</a:t>
                </a:r>
              </a:p>
              <a:p>
                <a:pPr>
                  <a:buFont typeface="Wingdings" panose="05000000000000000000" pitchFamily="2" charset="2"/>
                  <a:buChar char="v"/>
                </a:pPr>
                <a:r>
                  <a:rPr lang="en-US" b="1" dirty="0"/>
                  <a:t>The resulting coordinate covalent bond forms when both electrons come from the ligand.</a:t>
                </a:r>
              </a:p>
              <a:p>
                <a:pPr marL="0" indent="0">
                  <a:buNone/>
                </a:pPr>
                <a:r>
                  <a:rPr lang="en-US" b="1" dirty="0"/>
                  <a:t>Example:</a:t>
                </a:r>
              </a:p>
              <a:p>
                <a:pPr marL="0" indent="0">
                  <a:buNone/>
                </a:pPr>
                <a14:m>
                  <m:oMathPara xmlns:m="http://schemas.openxmlformats.org/officeDocument/2006/math">
                    <m:oMathParaPr>
                      <m:jc m:val="centerGroup"/>
                    </m:oMathParaPr>
                    <m:oMath xmlns:m="http://schemas.openxmlformats.org/officeDocument/2006/math">
                      <m:d>
                        <m:dPr>
                          <m:begChr m:val="["/>
                          <m:endChr m:val=""/>
                          <m:ctrlPr>
                            <a:rPr lang="ar-IQ" b="1" i="1">
                              <a:latin typeface="Cambria Math" panose="02040503050406030204" pitchFamily="18" charset="0"/>
                            </a:rPr>
                          </m:ctrlPr>
                        </m:dPr>
                        <m:e>
                          <m:r>
                            <a:rPr lang="ar-IQ" b="1" i="1" smtClean="0">
                              <a:latin typeface="Cambria Math" panose="02040503050406030204" pitchFamily="18" charset="0"/>
                            </a:rPr>
                            <m:t>𝑪𝒖</m:t>
                          </m:r>
                          <m:d>
                            <m:dPr>
                              <m:endChr m:val=""/>
                              <m:ctrlPr>
                                <a:rPr lang="ar-IQ" b="1" i="1">
                                  <a:latin typeface="Cambria Math" panose="02040503050406030204" pitchFamily="18" charset="0"/>
                                </a:rPr>
                              </m:ctrlPr>
                            </m:dPr>
                            <m:e>
                              <m:r>
                                <a:rPr lang="ar-IQ" b="1" i="1" smtClean="0">
                                  <a:latin typeface="Cambria Math" panose="02040503050406030204" pitchFamily="18" charset="0"/>
                                </a:rPr>
                                <m:t>𝑵</m:t>
                              </m:r>
                              <m:sSub>
                                <m:sSubPr>
                                  <m:ctrlPr>
                                    <a:rPr lang="ar-IQ" b="1" i="1">
                                      <a:latin typeface="Cambria Math" panose="02040503050406030204" pitchFamily="18" charset="0"/>
                                    </a:rPr>
                                  </m:ctrlPr>
                                </m:sSubPr>
                                <m:e>
                                  <m:r>
                                    <a:rPr lang="ar-IQ" b="1" i="1" smtClean="0">
                                      <a:latin typeface="Cambria Math" panose="02040503050406030204" pitchFamily="18" charset="0"/>
                                    </a:rPr>
                                    <m:t>𝑯</m:t>
                                  </m:r>
                                </m:e>
                                <m:sub>
                                  <m:r>
                                    <a:rPr lang="ar-IQ" b="1" i="1" smtClean="0">
                                      <a:latin typeface="Cambria Math" panose="02040503050406030204" pitchFamily="18" charset="0"/>
                                    </a:rPr>
                                    <m:t>𝟑</m:t>
                                  </m:r>
                                </m:sub>
                              </m:sSub>
                              <m:sSub>
                                <m:sSubPr>
                                  <m:ctrlPr>
                                    <a:rPr lang="ar-IQ" b="1" i="1">
                                      <a:latin typeface="Cambria Math" panose="02040503050406030204" pitchFamily="18" charset="0"/>
                                    </a:rPr>
                                  </m:ctrlPr>
                                </m:sSubPr>
                                <m:e>
                                  <m:d>
                                    <m:dPr>
                                      <m:begChr m:val=""/>
                                      <m:endChr m:val=""/>
                                      <m:ctrlPr>
                                        <a:rPr lang="ar-IQ" b="1" i="1">
                                          <a:latin typeface="Cambria Math" panose="02040503050406030204" pitchFamily="18" charset="0"/>
                                        </a:rPr>
                                      </m:ctrlPr>
                                    </m:dPr>
                                    <m:e>
                                      <m:r>
                                        <a:rPr lang="ar-IQ" b="1" smtClean="0">
                                          <a:latin typeface="Cambria Math" panose="02040503050406030204" pitchFamily="18" charset="0"/>
                                        </a:rPr>
                                        <m:t>)</m:t>
                                      </m:r>
                                    </m:e>
                                  </m:d>
                                </m:e>
                                <m:sub>
                                  <m:r>
                                    <a:rPr lang="ar-IQ" b="1" i="1" smtClean="0">
                                      <a:latin typeface="Cambria Math" panose="02040503050406030204" pitchFamily="18" charset="0"/>
                                    </a:rPr>
                                    <m:t>𝟒</m:t>
                                  </m:r>
                                </m:sub>
                              </m:sSub>
                              <m:sSup>
                                <m:sSupPr>
                                  <m:ctrlPr>
                                    <a:rPr lang="ar-IQ" b="1" i="1">
                                      <a:latin typeface="Cambria Math" panose="02040503050406030204" pitchFamily="18" charset="0"/>
                                    </a:rPr>
                                  </m:ctrlPr>
                                </m:sSupPr>
                                <m:e>
                                  <m:d>
                                    <m:dPr>
                                      <m:begChr m:val=""/>
                                      <m:endChr m:val=""/>
                                      <m:ctrlPr>
                                        <a:rPr lang="ar-IQ" b="1" i="1">
                                          <a:latin typeface="Cambria Math" panose="02040503050406030204" pitchFamily="18" charset="0"/>
                                        </a:rPr>
                                      </m:ctrlPr>
                                    </m:dPr>
                                    <m:e>
                                      <m:r>
                                        <a:rPr lang="ar-IQ" b="1" smtClean="0">
                                          <a:latin typeface="Cambria Math" panose="02040503050406030204" pitchFamily="18" charset="0"/>
                                        </a:rPr>
                                        <m:t>]</m:t>
                                      </m:r>
                                    </m:e>
                                  </m:d>
                                </m:e>
                                <m:sup>
                                  <m:r>
                                    <a:rPr lang="ar-IQ" b="1" i="1" smtClean="0">
                                      <a:latin typeface="Cambria Math" panose="02040503050406030204" pitchFamily="18" charset="0"/>
                                    </a:rPr>
                                    <m:t>𝟐</m:t>
                                  </m:r>
                                  <m:r>
                                    <a:rPr lang="ar-IQ" b="1">
                                      <a:latin typeface="Cambria Math" panose="02040503050406030204" pitchFamily="18" charset="0"/>
                                    </a:rPr>
                                    <m:t>+</m:t>
                                  </m:r>
                                </m:sup>
                              </m:sSup>
                              <m:r>
                                <a:rPr lang="ar-IQ" b="1" smtClean="0">
                                  <a:latin typeface="Cambria Math" panose="02040503050406030204" pitchFamily="18" charset="0"/>
                                </a:rPr>
                                <m:t>=</m:t>
                              </m:r>
                              <m:r>
                                <a:rPr lang="ar-IQ" b="1" i="1" smtClean="0">
                                  <a:latin typeface="Cambria Math" panose="02040503050406030204" pitchFamily="18" charset="0"/>
                                </a:rPr>
                                <m:t>𝑪</m:t>
                              </m:r>
                              <m:sSup>
                                <m:sSupPr>
                                  <m:ctrlPr>
                                    <a:rPr lang="ar-IQ" b="1" i="1">
                                      <a:latin typeface="Cambria Math" panose="02040503050406030204" pitchFamily="18" charset="0"/>
                                    </a:rPr>
                                  </m:ctrlPr>
                                </m:sSupPr>
                                <m:e>
                                  <m:r>
                                    <a:rPr lang="ar-IQ" b="1" i="1" smtClean="0">
                                      <a:latin typeface="Cambria Math" panose="02040503050406030204" pitchFamily="18" charset="0"/>
                                    </a:rPr>
                                    <m:t>𝒖</m:t>
                                  </m:r>
                                </m:e>
                                <m:sup>
                                  <m:r>
                                    <a:rPr lang="ar-IQ" b="1" i="1" smtClean="0">
                                      <a:latin typeface="Cambria Math" panose="02040503050406030204" pitchFamily="18" charset="0"/>
                                    </a:rPr>
                                    <m:t>𝟐</m:t>
                                  </m:r>
                                  <m:r>
                                    <a:rPr lang="ar-IQ" b="1">
                                      <a:latin typeface="Cambria Math" panose="02040503050406030204" pitchFamily="18" charset="0"/>
                                    </a:rPr>
                                    <m:t>+</m:t>
                                  </m:r>
                                </m:sup>
                              </m:sSup>
                              <m:r>
                                <a:rPr lang="ar-IQ" b="1" smtClean="0">
                                  <a:latin typeface="Cambria Math" panose="02040503050406030204" pitchFamily="18" charset="0"/>
                                </a:rPr>
                                <m:t>+</m:t>
                              </m:r>
                              <m:r>
                                <a:rPr lang="ar-IQ" b="1" i="1">
                                  <a:latin typeface="Cambria Math" panose="02040503050406030204" pitchFamily="18" charset="0"/>
                                </a:rPr>
                                <m:t>𝟒</m:t>
                              </m:r>
                              <m:r>
                                <a:rPr lang="ar-IQ" b="1" i="1" smtClean="0">
                                  <a:latin typeface="Cambria Math" panose="02040503050406030204" pitchFamily="18" charset="0"/>
                                </a:rPr>
                                <m:t>𝑵</m:t>
                              </m:r>
                              <m:sSub>
                                <m:sSubPr>
                                  <m:ctrlPr>
                                    <a:rPr lang="ar-IQ" b="1" i="1">
                                      <a:latin typeface="Cambria Math" panose="02040503050406030204" pitchFamily="18" charset="0"/>
                                    </a:rPr>
                                  </m:ctrlPr>
                                </m:sSubPr>
                                <m:e>
                                  <m:r>
                                    <a:rPr lang="ar-IQ" b="1" i="1" smtClean="0">
                                      <a:latin typeface="Cambria Math" panose="02040503050406030204" pitchFamily="18" charset="0"/>
                                    </a:rPr>
                                    <m:t>𝑯</m:t>
                                  </m:r>
                                </m:e>
                                <m:sub>
                                  <m:r>
                                    <a:rPr lang="ar-IQ" b="1" i="1" smtClean="0">
                                      <a:latin typeface="Cambria Math" panose="02040503050406030204" pitchFamily="18" charset="0"/>
                                    </a:rPr>
                                    <m:t>𝟑</m:t>
                                  </m:r>
                                </m:sub>
                              </m:sSub>
                              <m:r>
                                <a:rPr lang="ar-IQ" b="1" smtClean="0">
                                  <a:latin typeface="Cambria Math" panose="02040503050406030204" pitchFamily="18" charset="0"/>
                                </a:rPr>
                                <m:t>→</m:t>
                              </m:r>
                              <m:d>
                                <m:dPr>
                                  <m:begChr m:val="["/>
                                  <m:endChr m:val=""/>
                                  <m:ctrlPr>
                                    <a:rPr lang="ar-IQ" b="1" i="1">
                                      <a:latin typeface="Cambria Math" panose="02040503050406030204" pitchFamily="18" charset="0"/>
                                    </a:rPr>
                                  </m:ctrlPr>
                                </m:dPr>
                                <m:e>
                                  <m:r>
                                    <a:rPr lang="ar-IQ" b="1" i="1" smtClean="0">
                                      <a:latin typeface="Cambria Math" panose="02040503050406030204" pitchFamily="18" charset="0"/>
                                    </a:rPr>
                                    <m:t>𝑪𝒖</m:t>
                                  </m:r>
                                  <m:d>
                                    <m:dPr>
                                      <m:endChr m:val=""/>
                                      <m:ctrlPr>
                                        <a:rPr lang="ar-IQ" b="1" i="1">
                                          <a:latin typeface="Cambria Math" panose="02040503050406030204" pitchFamily="18" charset="0"/>
                                        </a:rPr>
                                      </m:ctrlPr>
                                    </m:dPr>
                                    <m:e>
                                      <m:r>
                                        <a:rPr lang="ar-IQ" b="1" i="1" smtClean="0">
                                          <a:latin typeface="Cambria Math" panose="02040503050406030204" pitchFamily="18" charset="0"/>
                                        </a:rPr>
                                        <m:t>𝑵</m:t>
                                      </m:r>
                                      <m:sSub>
                                        <m:sSubPr>
                                          <m:ctrlPr>
                                            <a:rPr lang="ar-IQ" b="1" i="1">
                                              <a:latin typeface="Cambria Math" panose="02040503050406030204" pitchFamily="18" charset="0"/>
                                            </a:rPr>
                                          </m:ctrlPr>
                                        </m:sSubPr>
                                        <m:e>
                                          <m:r>
                                            <a:rPr lang="ar-IQ" b="1" i="1" smtClean="0">
                                              <a:latin typeface="Cambria Math" panose="02040503050406030204" pitchFamily="18" charset="0"/>
                                            </a:rPr>
                                            <m:t>𝑯</m:t>
                                          </m:r>
                                        </m:e>
                                        <m:sub>
                                          <m:r>
                                            <a:rPr lang="ar-IQ" b="1" i="1" smtClean="0">
                                              <a:latin typeface="Cambria Math" panose="02040503050406030204" pitchFamily="18" charset="0"/>
                                            </a:rPr>
                                            <m:t>𝟑</m:t>
                                          </m:r>
                                        </m:sub>
                                      </m:sSub>
                                      <m:sSub>
                                        <m:sSubPr>
                                          <m:ctrlPr>
                                            <a:rPr lang="ar-IQ" b="1" i="1">
                                              <a:latin typeface="Cambria Math" panose="02040503050406030204" pitchFamily="18" charset="0"/>
                                            </a:rPr>
                                          </m:ctrlPr>
                                        </m:sSubPr>
                                        <m:e>
                                          <m:d>
                                            <m:dPr>
                                              <m:begChr m:val=""/>
                                              <m:endChr m:val=""/>
                                              <m:ctrlPr>
                                                <a:rPr lang="ar-IQ" b="1" i="1">
                                                  <a:latin typeface="Cambria Math" panose="02040503050406030204" pitchFamily="18" charset="0"/>
                                                </a:rPr>
                                              </m:ctrlPr>
                                            </m:dPr>
                                            <m:e>
                                              <m:r>
                                                <a:rPr lang="ar-IQ" b="1" smtClean="0">
                                                  <a:latin typeface="Cambria Math" panose="02040503050406030204" pitchFamily="18" charset="0"/>
                                                </a:rPr>
                                                <m:t>)</m:t>
                                              </m:r>
                                            </m:e>
                                          </m:d>
                                        </m:e>
                                        <m:sub>
                                          <m:r>
                                            <a:rPr lang="ar-IQ" b="1" i="1" smtClean="0">
                                              <a:latin typeface="Cambria Math" panose="02040503050406030204" pitchFamily="18" charset="0"/>
                                            </a:rPr>
                                            <m:t>𝟒</m:t>
                                          </m:r>
                                        </m:sub>
                                      </m:sSub>
                                      <m:sSup>
                                        <m:sSupPr>
                                          <m:ctrlPr>
                                            <a:rPr lang="ar-IQ" b="1" i="1">
                                              <a:latin typeface="Cambria Math" panose="02040503050406030204" pitchFamily="18" charset="0"/>
                                            </a:rPr>
                                          </m:ctrlPr>
                                        </m:sSupPr>
                                        <m:e>
                                          <m:d>
                                            <m:dPr>
                                              <m:begChr m:val=""/>
                                              <m:endChr m:val=""/>
                                              <m:ctrlPr>
                                                <a:rPr lang="ar-IQ" b="1" i="1">
                                                  <a:latin typeface="Cambria Math" panose="02040503050406030204" pitchFamily="18" charset="0"/>
                                                </a:rPr>
                                              </m:ctrlPr>
                                            </m:dPr>
                                            <m:e>
                                              <m:r>
                                                <a:rPr lang="ar-IQ" b="1" smtClean="0">
                                                  <a:latin typeface="Cambria Math" panose="02040503050406030204" pitchFamily="18" charset="0"/>
                                                </a:rPr>
                                                <m:t>]</m:t>
                                              </m:r>
                                            </m:e>
                                          </m:d>
                                        </m:e>
                                        <m:sup>
                                          <m:r>
                                            <a:rPr lang="ar-IQ" b="1" i="1" smtClean="0">
                                              <a:latin typeface="Cambria Math" panose="02040503050406030204" pitchFamily="18" charset="0"/>
                                            </a:rPr>
                                            <m:t>𝟐</m:t>
                                          </m:r>
                                          <m:r>
                                            <a:rPr lang="ar-IQ" b="1">
                                              <a:latin typeface="Cambria Math" panose="02040503050406030204" pitchFamily="18" charset="0"/>
                                            </a:rPr>
                                            <m:t>+</m:t>
                                          </m:r>
                                        </m:sup>
                                      </m:sSup>
                                    </m:e>
                                  </m:d>
                                </m:e>
                              </m:d>
                            </m:e>
                          </m:d>
                        </m:e>
                      </m:d>
                    </m:oMath>
                  </m:oMathPara>
                </a14:m>
                <a:endParaRPr lang="ar-IQ" b="1" dirty="0"/>
              </a:p>
              <a:p>
                <a:pPr marL="0" indent="0">
                  <a:buNone/>
                </a:pPr>
                <a:r>
                  <a:rPr lang="en-US" b="1" dirty="0"/>
                  <a:t>Each NH₃ donates a lone pair to Cu²⁺ forming four coordinate bonds.</a:t>
                </a:r>
              </a:p>
              <a:p>
                <a:pPr marL="0" indent="0">
                  <a:buNone/>
                </a:pPr>
                <a:endParaRPr lang="ru-KZ" b="1" dirty="0"/>
              </a:p>
            </p:txBody>
          </p:sp>
        </mc:Choice>
        <mc:Fallback>
          <p:sp>
            <p:nvSpPr>
              <p:cNvPr id="3" name="Объект 2">
                <a:extLst>
                  <a:ext uri="{FF2B5EF4-FFF2-40B4-BE49-F238E27FC236}">
                    <a16:creationId xmlns:a16="http://schemas.microsoft.com/office/drawing/2014/main" id="{A20B23AF-34F9-AF23-D588-EF7453EAB064}"/>
                  </a:ext>
                </a:extLst>
              </p:cNvPr>
              <p:cNvSpPr>
                <a:spLocks noGrp="1" noRot="1" noChangeAspect="1" noMove="1" noResize="1" noEditPoints="1" noAdjustHandles="1" noChangeArrowheads="1" noChangeShapeType="1" noTextEdit="1"/>
              </p:cNvSpPr>
              <p:nvPr>
                <p:ph idx="1"/>
              </p:nvPr>
            </p:nvSpPr>
            <p:spPr>
              <a:blipFill>
                <a:blip r:embed="rId2"/>
                <a:stretch>
                  <a:fillRect l="-156" t="-153"/>
                </a:stretch>
              </a:blipFill>
            </p:spPr>
            <p:txBody>
              <a:bodyPr/>
              <a:lstStyle/>
              <a:p>
                <a:r>
                  <a:rPr lang="ru-KZ">
                    <a:noFill/>
                  </a:rPr>
                  <a:t> </a:t>
                </a:r>
              </a:p>
            </p:txBody>
          </p:sp>
        </mc:Fallback>
      </mc:AlternateContent>
    </p:spTree>
    <p:extLst>
      <p:ext uri="{BB962C8B-B14F-4D97-AF65-F5344CB8AC3E}">
        <p14:creationId xmlns:p14="http://schemas.microsoft.com/office/powerpoint/2010/main" val="2150582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DF70AA-E05B-B98C-246C-4355BD6F15AA}"/>
              </a:ext>
            </a:extLst>
          </p:cNvPr>
          <p:cNvSpPr>
            <a:spLocks noGrp="1"/>
          </p:cNvSpPr>
          <p:nvPr>
            <p:ph type="title"/>
          </p:nvPr>
        </p:nvSpPr>
        <p:spPr/>
        <p:txBody>
          <a:bodyPr>
            <a:normAutofit/>
          </a:bodyPr>
          <a:lstStyle/>
          <a:p>
            <a:r>
              <a:rPr lang="en-US" b="1" dirty="0"/>
              <a:t>Types of chemical bonds in coordination compounds</a:t>
            </a:r>
            <a:endParaRPr lang="ru-KZ" dirty="0"/>
          </a:p>
        </p:txBody>
      </p:sp>
      <p:sp>
        <p:nvSpPr>
          <p:cNvPr id="3" name="Объект 2">
            <a:extLst>
              <a:ext uri="{FF2B5EF4-FFF2-40B4-BE49-F238E27FC236}">
                <a16:creationId xmlns:a16="http://schemas.microsoft.com/office/drawing/2014/main" id="{18CF17D3-6FA7-7344-E8F4-C04DE1FC34F8}"/>
              </a:ext>
            </a:extLst>
          </p:cNvPr>
          <p:cNvSpPr>
            <a:spLocks noGrp="1"/>
          </p:cNvSpPr>
          <p:nvPr>
            <p:ph sz="half" idx="1"/>
          </p:nvPr>
        </p:nvSpPr>
        <p:spPr/>
        <p:txBody>
          <a:bodyPr>
            <a:normAutofit fontScale="85000" lnSpcReduction="10000"/>
          </a:bodyPr>
          <a:lstStyle/>
          <a:p>
            <a:pPr marL="0" indent="0">
              <a:buNone/>
            </a:pPr>
            <a:r>
              <a:rPr lang="en-US" dirty="0"/>
              <a:t>Ionic Bonds</a:t>
            </a:r>
          </a:p>
          <a:p>
            <a:pPr marL="457200" lvl="1" indent="0">
              <a:buNone/>
            </a:pPr>
            <a:r>
              <a:rPr lang="en-US" dirty="0"/>
              <a:t>Between metal ion and counterions (e.g., Cl⁻ in [Co(NH₃)₆]Cl₃).</a:t>
            </a:r>
          </a:p>
          <a:p>
            <a:pPr marL="457200" lvl="1" indent="0">
              <a:buNone/>
            </a:pPr>
            <a:r>
              <a:rPr lang="en-US" dirty="0"/>
              <a:t>Hold the complex salt together electrostatically.</a:t>
            </a:r>
          </a:p>
          <a:p>
            <a:pPr marL="0" indent="0">
              <a:buNone/>
            </a:pPr>
            <a:r>
              <a:rPr lang="en-US" dirty="0"/>
              <a:t>Coordinate Covalent Bonds</a:t>
            </a:r>
          </a:p>
          <a:p>
            <a:pPr marL="457200" lvl="1" indent="0">
              <a:buNone/>
            </a:pPr>
            <a:r>
              <a:rPr lang="en-US" dirty="0"/>
              <a:t>Between metal center and ligands via lone-pair donation.</a:t>
            </a:r>
          </a:p>
          <a:p>
            <a:pPr marL="457200" lvl="1" indent="0">
              <a:buNone/>
            </a:pPr>
            <a:r>
              <a:rPr lang="en-US" dirty="0"/>
              <a:t>Characterized by σ and π interactions.</a:t>
            </a:r>
          </a:p>
          <a:p>
            <a:pPr marL="0" indent="0">
              <a:buNone/>
            </a:pPr>
            <a:endParaRPr lang="ru-KZ" dirty="0"/>
          </a:p>
        </p:txBody>
      </p:sp>
      <p:sp>
        <p:nvSpPr>
          <p:cNvPr id="4" name="Объект 3">
            <a:extLst>
              <a:ext uri="{FF2B5EF4-FFF2-40B4-BE49-F238E27FC236}">
                <a16:creationId xmlns:a16="http://schemas.microsoft.com/office/drawing/2014/main" id="{4C5A6F6E-D0F1-DA2E-6B5E-09A229B8BC0F}"/>
              </a:ext>
            </a:extLst>
          </p:cNvPr>
          <p:cNvSpPr>
            <a:spLocks noGrp="1"/>
          </p:cNvSpPr>
          <p:nvPr>
            <p:ph sz="half" idx="2"/>
          </p:nvPr>
        </p:nvSpPr>
        <p:spPr/>
        <p:txBody>
          <a:bodyPr>
            <a:normAutofit fontScale="85000" lnSpcReduction="10000"/>
          </a:bodyPr>
          <a:lstStyle/>
          <a:p>
            <a:pPr marL="0" indent="0">
              <a:buNone/>
            </a:pPr>
            <a:r>
              <a:rPr lang="en-US" dirty="0"/>
              <a:t>π-</a:t>
            </a:r>
            <a:r>
              <a:rPr lang="en-US" dirty="0" err="1"/>
              <a:t>Backbonding</a:t>
            </a:r>
            <a:r>
              <a:rPr lang="en-US" dirty="0"/>
              <a:t> (Synergic Bonding)</a:t>
            </a:r>
          </a:p>
          <a:p>
            <a:pPr marL="457200" lvl="1" indent="0">
              <a:buNone/>
            </a:pPr>
            <a:r>
              <a:rPr lang="en-US" dirty="0"/>
              <a:t>Metal donates electrons from d-orbitals into π* orbitals of the ligand.</a:t>
            </a:r>
          </a:p>
          <a:p>
            <a:pPr marL="457200" lvl="1" indent="0">
              <a:buNone/>
            </a:pPr>
            <a:r>
              <a:rPr lang="en-US" dirty="0"/>
              <a:t>Strengthens metal–ligand interaction (important for CO, CN⁻ ligands).</a:t>
            </a:r>
          </a:p>
          <a:p>
            <a:pPr marL="0" indent="0">
              <a:buNone/>
            </a:pPr>
            <a:r>
              <a:rPr lang="en-US" dirty="0"/>
              <a:t>Hydrogen Bonds and Secondary Interactions</a:t>
            </a:r>
          </a:p>
          <a:p>
            <a:pPr marL="457200" lvl="1" indent="0">
              <a:buNone/>
            </a:pPr>
            <a:r>
              <a:rPr lang="en-US" dirty="0"/>
              <a:t>Weak interactions that influence geometry, solubility, and reactivity.</a:t>
            </a:r>
          </a:p>
          <a:p>
            <a:endParaRPr lang="ru-KZ" dirty="0"/>
          </a:p>
        </p:txBody>
      </p:sp>
    </p:spTree>
    <p:extLst>
      <p:ext uri="{BB962C8B-B14F-4D97-AF65-F5344CB8AC3E}">
        <p14:creationId xmlns:p14="http://schemas.microsoft.com/office/powerpoint/2010/main" val="820294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AE1DC627-4ABE-46C9-81E9-5BB1D8CE0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3" name="Picture 1032">
            <a:extLst>
              <a:ext uri="{FF2B5EF4-FFF2-40B4-BE49-F238E27FC236}">
                <a16:creationId xmlns:a16="http://schemas.microsoft.com/office/drawing/2014/main" id="{D1C6DF18-30CC-455D-BEF5-AD8ABBB6310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035" name="Picture 1034">
            <a:extLst>
              <a:ext uri="{FF2B5EF4-FFF2-40B4-BE49-F238E27FC236}">
                <a16:creationId xmlns:a16="http://schemas.microsoft.com/office/drawing/2014/main" id="{4397A168-9964-4557-8B18-18F68C71093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037" name="Rectangle 1036">
            <a:extLst>
              <a:ext uri="{FF2B5EF4-FFF2-40B4-BE49-F238E27FC236}">
                <a16:creationId xmlns:a16="http://schemas.microsoft.com/office/drawing/2014/main" id="{EB4E0424-26BF-4CAF-B60C-9FA333BAFC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9" name="Rectangle 1038">
            <a:extLst>
              <a:ext uri="{FF2B5EF4-FFF2-40B4-BE49-F238E27FC236}">
                <a16:creationId xmlns:a16="http://schemas.microsoft.com/office/drawing/2014/main" id="{6F5EAC93-4557-436A-BA08-FC04B42299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1" name="Rectangle 1040">
            <a:extLst>
              <a:ext uri="{FF2B5EF4-FFF2-40B4-BE49-F238E27FC236}">
                <a16:creationId xmlns:a16="http://schemas.microsoft.com/office/drawing/2014/main" id="{A7E12A95-2D51-4F5B-B468-3C7BF914E4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30CFE4BB-1FDC-5870-7494-8F857A3BA92A}"/>
              </a:ext>
            </a:extLst>
          </p:cNvPr>
          <p:cNvSpPr>
            <a:spLocks noGrp="1"/>
          </p:cNvSpPr>
          <p:nvPr>
            <p:ph type="title"/>
          </p:nvPr>
        </p:nvSpPr>
        <p:spPr>
          <a:xfrm>
            <a:off x="7559704" y="808056"/>
            <a:ext cx="3013024" cy="1077229"/>
          </a:xfrm>
        </p:spPr>
        <p:txBody>
          <a:bodyPr>
            <a:normAutofit/>
          </a:bodyPr>
          <a:lstStyle/>
          <a:p>
            <a:pPr algn="l"/>
            <a:r>
              <a:rPr lang="en-US" b="1" dirty="0"/>
              <a:t>Valence bond theory (VBT)</a:t>
            </a:r>
            <a:endParaRPr lang="ru-KZ" dirty="0"/>
          </a:p>
        </p:txBody>
      </p:sp>
      <p:pic>
        <p:nvPicPr>
          <p:cNvPr id="1026" name="Picture 2" descr="Valence Bond Theory: Definition, Postulates, and Examples">
            <a:extLst>
              <a:ext uri="{FF2B5EF4-FFF2-40B4-BE49-F238E27FC236}">
                <a16:creationId xmlns:a16="http://schemas.microsoft.com/office/drawing/2014/main" id="{185B3AC5-BDE7-70C1-F202-ACBE589BA25A}"/>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659296" y="1782851"/>
            <a:ext cx="4914867" cy="3292960"/>
          </a:xfrm>
          <a:prstGeom prst="rect">
            <a:avLst/>
          </a:prstGeom>
          <a:noFill/>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a:extLst>
            <a:ext uri="{909E8E84-426E-40DD-AFC4-6F175D3DCCD1}">
              <a14:hiddenFill xmlns:a14="http://schemas.microsoft.com/office/drawing/2010/main">
                <a:solidFill>
                  <a:srgbClr val="FFFFFF"/>
                </a:solidFill>
              </a14:hiddenFill>
            </a:ext>
          </a:extLst>
        </p:spPr>
      </p:pic>
      <p:sp>
        <p:nvSpPr>
          <p:cNvPr id="3" name="Объект 2">
            <a:extLst>
              <a:ext uri="{FF2B5EF4-FFF2-40B4-BE49-F238E27FC236}">
                <a16:creationId xmlns:a16="http://schemas.microsoft.com/office/drawing/2014/main" id="{8AEB0747-4052-E1D0-E6D9-2D4A523C8F85}"/>
              </a:ext>
            </a:extLst>
          </p:cNvPr>
          <p:cNvSpPr>
            <a:spLocks noGrp="1"/>
          </p:cNvSpPr>
          <p:nvPr>
            <p:ph idx="1"/>
          </p:nvPr>
        </p:nvSpPr>
        <p:spPr>
          <a:xfrm>
            <a:off x="7335520" y="2105202"/>
            <a:ext cx="3759200" cy="4468318"/>
          </a:xfrm>
        </p:spPr>
        <p:txBody>
          <a:bodyPr>
            <a:normAutofit/>
          </a:bodyPr>
          <a:lstStyle/>
          <a:p>
            <a:pPr marL="0" indent="0">
              <a:lnSpc>
                <a:spcPct val="110000"/>
              </a:lnSpc>
              <a:buNone/>
            </a:pPr>
            <a:r>
              <a:rPr lang="en-US" sz="1000" b="1" dirty="0"/>
              <a:t>Valence Bond Theory</a:t>
            </a:r>
            <a:r>
              <a:rPr lang="en-US" sz="1000" dirty="0"/>
              <a:t> explains bonding through </a:t>
            </a:r>
            <a:r>
              <a:rPr lang="en-US" sz="1000" b="1" dirty="0"/>
              <a:t>hybridization of metal orbitals</a:t>
            </a:r>
            <a:r>
              <a:rPr lang="en-US" sz="1000" dirty="0"/>
              <a:t>.</a:t>
            </a:r>
          </a:p>
          <a:p>
            <a:pPr marL="0" indent="0">
              <a:lnSpc>
                <a:spcPct val="110000"/>
              </a:lnSpc>
              <a:buNone/>
            </a:pPr>
            <a:r>
              <a:rPr lang="en-US" sz="1000" dirty="0"/>
              <a:t>Ligand electrons pair with </a:t>
            </a:r>
            <a:r>
              <a:rPr lang="en-US" sz="1000" b="1" dirty="0"/>
              <a:t>vacant hybrid orbitals</a:t>
            </a:r>
            <a:r>
              <a:rPr lang="en-US" sz="1000" dirty="0"/>
              <a:t> on the metal.</a:t>
            </a:r>
          </a:p>
          <a:p>
            <a:pPr marL="0" indent="0">
              <a:lnSpc>
                <a:spcPct val="110000"/>
              </a:lnSpc>
              <a:buNone/>
            </a:pPr>
            <a:r>
              <a:rPr lang="en-US" sz="1000" dirty="0"/>
              <a:t>Predicts </a:t>
            </a:r>
            <a:r>
              <a:rPr lang="en-US" sz="1000" b="1" dirty="0"/>
              <a:t>geometry</a:t>
            </a:r>
            <a:r>
              <a:rPr lang="en-US" sz="1000" dirty="0"/>
              <a:t> and </a:t>
            </a:r>
            <a:r>
              <a:rPr lang="en-US" sz="1000" b="1" dirty="0"/>
              <a:t>magnetic properties</a:t>
            </a:r>
            <a:r>
              <a:rPr lang="en-US" sz="1000" dirty="0"/>
              <a:t>.</a:t>
            </a:r>
          </a:p>
          <a:p>
            <a:pPr marL="0" indent="0">
              <a:lnSpc>
                <a:spcPct val="110000"/>
              </a:lnSpc>
              <a:buNone/>
            </a:pPr>
            <a:r>
              <a:rPr lang="en-US" sz="1000" dirty="0"/>
              <a:t>Types of hybridization:</a:t>
            </a:r>
          </a:p>
          <a:p>
            <a:pPr marL="457200" lvl="1" indent="0">
              <a:lnSpc>
                <a:spcPct val="110000"/>
              </a:lnSpc>
              <a:buNone/>
            </a:pPr>
            <a:r>
              <a:rPr lang="en-US" sz="1000" b="1" dirty="0"/>
              <a:t>sp³</a:t>
            </a:r>
            <a:r>
              <a:rPr lang="en-US" sz="1000" dirty="0"/>
              <a:t> → tetrahedral (e.g., [Zn(NH₃)₄]²⁺)</a:t>
            </a:r>
          </a:p>
          <a:p>
            <a:pPr marL="457200" lvl="1" indent="0">
              <a:lnSpc>
                <a:spcPct val="110000"/>
              </a:lnSpc>
              <a:buNone/>
            </a:pPr>
            <a:r>
              <a:rPr lang="en-US" sz="1000" b="1" dirty="0"/>
              <a:t>dsp²</a:t>
            </a:r>
            <a:r>
              <a:rPr lang="en-US" sz="1000" dirty="0"/>
              <a:t> → square planar (e.g., [Ni(CN)₄]²⁻)</a:t>
            </a:r>
          </a:p>
          <a:p>
            <a:pPr marL="457200" lvl="1" indent="0">
              <a:lnSpc>
                <a:spcPct val="110000"/>
              </a:lnSpc>
              <a:buNone/>
            </a:pPr>
            <a:r>
              <a:rPr lang="en-US" sz="1000" b="1" dirty="0"/>
              <a:t>d²sp³</a:t>
            </a:r>
            <a:r>
              <a:rPr lang="en-US" sz="1000" dirty="0"/>
              <a:t> → octahedral (e.g., [Co(NH₃)₆]³⁺)</a:t>
            </a:r>
          </a:p>
          <a:p>
            <a:pPr marL="0" indent="0">
              <a:lnSpc>
                <a:spcPct val="110000"/>
              </a:lnSpc>
              <a:buNone/>
            </a:pPr>
            <a:r>
              <a:rPr lang="en-US" sz="1000" b="1" dirty="0"/>
              <a:t>Limitations:</a:t>
            </a:r>
          </a:p>
          <a:p>
            <a:pPr marL="0" indent="0">
              <a:lnSpc>
                <a:spcPct val="110000"/>
              </a:lnSpc>
              <a:buNone/>
            </a:pPr>
            <a:r>
              <a:rPr lang="en-US" sz="1000" dirty="0"/>
              <a:t>Cannot explain </a:t>
            </a:r>
            <a:r>
              <a:rPr lang="en-US" sz="1000" b="1" dirty="0"/>
              <a:t>color</a:t>
            </a:r>
            <a:r>
              <a:rPr lang="en-US" sz="1000" dirty="0"/>
              <a:t>, </a:t>
            </a:r>
            <a:r>
              <a:rPr lang="en-US" sz="1000" b="1" dirty="0"/>
              <a:t>spectra</a:t>
            </a:r>
            <a:r>
              <a:rPr lang="en-US" sz="1000" dirty="0"/>
              <a:t>, or </a:t>
            </a:r>
            <a:r>
              <a:rPr lang="en-US" sz="1000" b="1" dirty="0"/>
              <a:t>difference between weak/strong field ligands</a:t>
            </a:r>
            <a:r>
              <a:rPr lang="en-US" sz="1000" dirty="0"/>
              <a:t>.</a:t>
            </a:r>
          </a:p>
          <a:p>
            <a:pPr marL="0" indent="0">
              <a:lnSpc>
                <a:spcPct val="110000"/>
              </a:lnSpc>
              <a:buNone/>
            </a:pPr>
            <a:r>
              <a:rPr lang="en-US" sz="1000" dirty="0"/>
              <a:t>Over-simplifies metal–ligand interactions.</a:t>
            </a:r>
          </a:p>
          <a:p>
            <a:pPr marL="0" indent="0">
              <a:lnSpc>
                <a:spcPct val="110000"/>
              </a:lnSpc>
              <a:buNone/>
            </a:pPr>
            <a:endParaRPr lang="ru-KZ" sz="1000" dirty="0"/>
          </a:p>
        </p:txBody>
      </p:sp>
      <p:sp>
        <p:nvSpPr>
          <p:cNvPr id="1043" name="Rectangle 1042">
            <a:extLst>
              <a:ext uri="{FF2B5EF4-FFF2-40B4-BE49-F238E27FC236}">
                <a16:creationId xmlns:a16="http://schemas.microsoft.com/office/drawing/2014/main" id="{451DB18B-281E-4563-841D-F2464BEBDA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31919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2069" name="Rectangle 2054">
            <a:extLst>
              <a:ext uri="{FF2B5EF4-FFF2-40B4-BE49-F238E27FC236}">
                <a16:creationId xmlns:a16="http://schemas.microsoft.com/office/drawing/2014/main" id="{8CD557CE-2AB8-44E1-AABA-A21D2274F3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70" name="Picture 2056">
            <a:extLst>
              <a:ext uri="{FF2B5EF4-FFF2-40B4-BE49-F238E27FC236}">
                <a16:creationId xmlns:a16="http://schemas.microsoft.com/office/drawing/2014/main" id="{58DCB6E5-A344-4A17-A353-EC4D71E6C46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2071" name="Picture 2058">
            <a:extLst>
              <a:ext uri="{FF2B5EF4-FFF2-40B4-BE49-F238E27FC236}">
                <a16:creationId xmlns:a16="http://schemas.microsoft.com/office/drawing/2014/main" id="{4D82F4F2-6117-4CCD-94A7-4AFD603EC3C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2072" name="Rectangle 2060">
            <a:extLst>
              <a:ext uri="{FF2B5EF4-FFF2-40B4-BE49-F238E27FC236}">
                <a16:creationId xmlns:a16="http://schemas.microsoft.com/office/drawing/2014/main" id="{3CCA9FB2-FFC7-4B6D-8E30-9D2CC14E7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3" name="Rectangle 2062">
            <a:extLst>
              <a:ext uri="{FF2B5EF4-FFF2-40B4-BE49-F238E27FC236}">
                <a16:creationId xmlns:a16="http://schemas.microsoft.com/office/drawing/2014/main" id="{3CF6D6F6-E7F9-4521-BD22-74A61D8ED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4" name="Rectangle 2064">
            <a:extLst>
              <a:ext uri="{FF2B5EF4-FFF2-40B4-BE49-F238E27FC236}">
                <a16:creationId xmlns:a16="http://schemas.microsoft.com/office/drawing/2014/main" id="{1B566E74-1425-46AC-885D-D2DAEE365F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04197DEA-484A-6D82-B1FD-FFED1BD6F006}"/>
              </a:ext>
            </a:extLst>
          </p:cNvPr>
          <p:cNvSpPr>
            <a:spLocks noGrp="1"/>
          </p:cNvSpPr>
          <p:nvPr>
            <p:ph type="title"/>
          </p:nvPr>
        </p:nvSpPr>
        <p:spPr>
          <a:xfrm>
            <a:off x="1969804" y="808056"/>
            <a:ext cx="3317492" cy="1077229"/>
          </a:xfrm>
        </p:spPr>
        <p:txBody>
          <a:bodyPr>
            <a:normAutofit/>
          </a:bodyPr>
          <a:lstStyle/>
          <a:p>
            <a:pPr algn="l"/>
            <a:r>
              <a:rPr lang="en-US" b="1"/>
              <a:t>Crystal field theory (CFT)</a:t>
            </a:r>
            <a:endParaRPr lang="ru-KZ"/>
          </a:p>
        </p:txBody>
      </p:sp>
      <p:sp>
        <p:nvSpPr>
          <p:cNvPr id="3" name="Объект 2">
            <a:extLst>
              <a:ext uri="{FF2B5EF4-FFF2-40B4-BE49-F238E27FC236}">
                <a16:creationId xmlns:a16="http://schemas.microsoft.com/office/drawing/2014/main" id="{46860982-F30E-2D9C-FB75-BEE0C0146F86}"/>
              </a:ext>
            </a:extLst>
          </p:cNvPr>
          <p:cNvSpPr>
            <a:spLocks noGrp="1"/>
          </p:cNvSpPr>
          <p:nvPr>
            <p:ph idx="1"/>
          </p:nvPr>
        </p:nvSpPr>
        <p:spPr>
          <a:xfrm>
            <a:off x="1229361" y="1885285"/>
            <a:ext cx="4521202" cy="4728875"/>
          </a:xfrm>
        </p:spPr>
        <p:txBody>
          <a:bodyPr>
            <a:normAutofit/>
          </a:bodyPr>
          <a:lstStyle/>
          <a:p>
            <a:pPr marL="0" indent="0">
              <a:lnSpc>
                <a:spcPct val="110000"/>
              </a:lnSpc>
              <a:buNone/>
            </a:pPr>
            <a:r>
              <a:rPr lang="en-US" sz="1050" dirty="0"/>
              <a:t>CFT treats metal–ligand interaction as purely electrostatic.</a:t>
            </a:r>
          </a:p>
          <a:p>
            <a:pPr marL="0" indent="0">
              <a:lnSpc>
                <a:spcPct val="110000"/>
              </a:lnSpc>
              <a:buNone/>
            </a:pPr>
            <a:r>
              <a:rPr lang="en-US" sz="1050" dirty="0"/>
              <a:t>Main Ideas:</a:t>
            </a:r>
          </a:p>
          <a:p>
            <a:pPr marL="0" indent="0">
              <a:lnSpc>
                <a:spcPct val="110000"/>
              </a:lnSpc>
              <a:buNone/>
            </a:pPr>
            <a:r>
              <a:rPr lang="en-US" sz="1050" dirty="0"/>
              <a:t>Ligands act as point charges (or dipoles) that split the metal d-orbitals.</a:t>
            </a:r>
          </a:p>
          <a:p>
            <a:pPr marL="0" indent="0">
              <a:lnSpc>
                <a:spcPct val="110000"/>
              </a:lnSpc>
              <a:buNone/>
            </a:pPr>
            <a:r>
              <a:rPr lang="en-US" sz="1050" dirty="0"/>
              <a:t>The energy difference between split orbitals = Crystal Field Splitting Energy (</a:t>
            </a:r>
            <a:r>
              <a:rPr lang="el-GR" sz="1050" dirty="0"/>
              <a:t>Δ).</a:t>
            </a:r>
          </a:p>
          <a:p>
            <a:pPr marL="0" indent="0">
              <a:lnSpc>
                <a:spcPct val="110000"/>
              </a:lnSpc>
              <a:buNone/>
            </a:pPr>
            <a:r>
              <a:rPr lang="en-US" sz="1050" dirty="0"/>
              <a:t>Examples:</a:t>
            </a:r>
          </a:p>
          <a:p>
            <a:pPr marL="0" indent="0">
              <a:lnSpc>
                <a:spcPct val="110000"/>
              </a:lnSpc>
              <a:buNone/>
            </a:pPr>
            <a:r>
              <a:rPr lang="en-US" sz="1050" dirty="0"/>
              <a:t>Octahedral field: d-orbitals split into </a:t>
            </a:r>
            <a:r>
              <a:rPr lang="en-US" sz="1050" dirty="0" err="1"/>
              <a:t>t₂g</a:t>
            </a:r>
            <a:r>
              <a:rPr lang="en-US" sz="1050" dirty="0"/>
              <a:t> (lower) and </a:t>
            </a:r>
            <a:r>
              <a:rPr lang="en-US" sz="1050" dirty="0" err="1"/>
              <a:t>e_g</a:t>
            </a:r>
            <a:r>
              <a:rPr lang="en-US" sz="1050" dirty="0"/>
              <a:t> (higher) sets.</a:t>
            </a:r>
          </a:p>
          <a:p>
            <a:pPr marL="0" indent="0">
              <a:lnSpc>
                <a:spcPct val="110000"/>
              </a:lnSpc>
              <a:buNone/>
            </a:pPr>
            <a:r>
              <a:rPr lang="en-US" sz="1050" dirty="0"/>
              <a:t>Tetrahedral field: opposite splitting, smaller </a:t>
            </a:r>
            <a:r>
              <a:rPr lang="el-GR" sz="1050" dirty="0"/>
              <a:t>Δ.</a:t>
            </a:r>
          </a:p>
          <a:p>
            <a:pPr marL="0" indent="0">
              <a:lnSpc>
                <a:spcPct val="110000"/>
              </a:lnSpc>
              <a:buNone/>
            </a:pPr>
            <a:r>
              <a:rPr lang="en-US" sz="1050" dirty="0"/>
              <a:t>Consequences:</a:t>
            </a:r>
          </a:p>
          <a:p>
            <a:pPr marL="0" indent="0">
              <a:lnSpc>
                <a:spcPct val="110000"/>
              </a:lnSpc>
              <a:buNone/>
            </a:pPr>
            <a:r>
              <a:rPr lang="en-US" sz="1050" dirty="0"/>
              <a:t>Explains color (d–d transitions), magnetic behavior, and stability.</a:t>
            </a:r>
          </a:p>
          <a:p>
            <a:pPr marL="0" indent="0">
              <a:lnSpc>
                <a:spcPct val="110000"/>
              </a:lnSpc>
              <a:buNone/>
            </a:pPr>
            <a:r>
              <a:rPr lang="en-US" sz="1050" dirty="0"/>
              <a:t>Strong field ligands (e.g., CN⁻) cause low-spin complexes; weak field (H₂O, Cl⁻) → high-spin.</a:t>
            </a:r>
          </a:p>
          <a:p>
            <a:pPr marL="0" indent="0">
              <a:lnSpc>
                <a:spcPct val="110000"/>
              </a:lnSpc>
              <a:buNone/>
            </a:pPr>
            <a:endParaRPr lang="ru-KZ" sz="1050" dirty="0"/>
          </a:p>
        </p:txBody>
      </p:sp>
      <p:pic>
        <p:nvPicPr>
          <p:cNvPr id="2050" name="Picture 2" descr="8.5: Crystal Field Theory: Optical and Magnetic Properties - Chemistry  LibreTexts">
            <a:extLst>
              <a:ext uri="{FF2B5EF4-FFF2-40B4-BE49-F238E27FC236}">
                <a16:creationId xmlns:a16="http://schemas.microsoft.com/office/drawing/2014/main" id="{B0B4AF96-D9C5-556C-1198-F490D268898B}"/>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094766" y="1248885"/>
            <a:ext cx="4651619" cy="4360892"/>
          </a:xfrm>
          <a:prstGeom prst="rect">
            <a:avLst/>
          </a:prstGeom>
          <a:noFill/>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a:extLst>
            <a:ext uri="{909E8E84-426E-40DD-AFC4-6F175D3DCCD1}">
              <a14:hiddenFill xmlns:a14="http://schemas.microsoft.com/office/drawing/2010/main">
                <a:solidFill>
                  <a:srgbClr val="FFFFFF"/>
                </a:solidFill>
              </a14:hiddenFill>
            </a:ext>
          </a:extLst>
        </p:spPr>
      </p:pic>
      <p:sp>
        <p:nvSpPr>
          <p:cNvPr id="2075" name="Rectangle 2066">
            <a:extLst>
              <a:ext uri="{FF2B5EF4-FFF2-40B4-BE49-F238E27FC236}">
                <a16:creationId xmlns:a16="http://schemas.microsoft.com/office/drawing/2014/main" id="{06858379-D070-40E4-8A3D-F29E90C5C7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37413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CD557CE-2AB8-44E1-AABA-A21D2274F3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58DCB6E5-A344-4A17-A353-EC4D71E6C46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3" name="Picture 12">
            <a:extLst>
              <a:ext uri="{FF2B5EF4-FFF2-40B4-BE49-F238E27FC236}">
                <a16:creationId xmlns:a16="http://schemas.microsoft.com/office/drawing/2014/main" id="{4D82F4F2-6117-4CCD-94A7-4AFD603EC3C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5" name="Rectangle 14">
            <a:extLst>
              <a:ext uri="{FF2B5EF4-FFF2-40B4-BE49-F238E27FC236}">
                <a16:creationId xmlns:a16="http://schemas.microsoft.com/office/drawing/2014/main" id="{3CCA9FB2-FFC7-4B6D-8E30-9D2CC14E7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3CF6D6F6-E7F9-4521-BD22-74A61D8ED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1B566E74-1425-46AC-885D-D2DAEE365F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AEEEC6F8-5FEE-7CF0-3308-C59C2683C9E9}"/>
              </a:ext>
            </a:extLst>
          </p:cNvPr>
          <p:cNvSpPr>
            <a:spLocks noGrp="1"/>
          </p:cNvSpPr>
          <p:nvPr>
            <p:ph type="title"/>
          </p:nvPr>
        </p:nvSpPr>
        <p:spPr>
          <a:xfrm>
            <a:off x="1969804" y="808056"/>
            <a:ext cx="3317492" cy="1077229"/>
          </a:xfrm>
        </p:spPr>
        <p:txBody>
          <a:bodyPr>
            <a:normAutofit/>
          </a:bodyPr>
          <a:lstStyle/>
          <a:p>
            <a:pPr algn="l"/>
            <a:r>
              <a:rPr lang="en-US" sz="2100" b="1" dirty="0"/>
              <a:t>Molecular orbital theory (MOT)</a:t>
            </a:r>
            <a:endParaRPr lang="ru-KZ" sz="2100" dirty="0"/>
          </a:p>
        </p:txBody>
      </p:sp>
      <p:sp>
        <p:nvSpPr>
          <p:cNvPr id="3" name="Объект 2">
            <a:extLst>
              <a:ext uri="{FF2B5EF4-FFF2-40B4-BE49-F238E27FC236}">
                <a16:creationId xmlns:a16="http://schemas.microsoft.com/office/drawing/2014/main" id="{3D8626D5-122E-5D16-19CD-4C20A24520CB}"/>
              </a:ext>
            </a:extLst>
          </p:cNvPr>
          <p:cNvSpPr>
            <a:spLocks noGrp="1"/>
          </p:cNvSpPr>
          <p:nvPr>
            <p:ph idx="1"/>
          </p:nvPr>
        </p:nvSpPr>
        <p:spPr>
          <a:xfrm>
            <a:off x="1219201" y="1686597"/>
            <a:ext cx="4551680" cy="4795483"/>
          </a:xfrm>
        </p:spPr>
        <p:txBody>
          <a:bodyPr>
            <a:normAutofit/>
          </a:bodyPr>
          <a:lstStyle/>
          <a:p>
            <a:pPr marL="0" indent="0">
              <a:lnSpc>
                <a:spcPct val="110000"/>
              </a:lnSpc>
              <a:buNone/>
            </a:pPr>
            <a:r>
              <a:rPr lang="en-US" sz="1200" b="1" dirty="0"/>
              <a:t>MOT provides a more accurate quantum mechanical model of bonding.</a:t>
            </a:r>
          </a:p>
          <a:p>
            <a:pPr marL="0" indent="0">
              <a:lnSpc>
                <a:spcPct val="110000"/>
              </a:lnSpc>
              <a:buNone/>
            </a:pPr>
            <a:r>
              <a:rPr lang="en-US" sz="1200" b="1" dirty="0"/>
              <a:t>Features:</a:t>
            </a:r>
          </a:p>
          <a:p>
            <a:pPr marL="0" indent="0">
              <a:lnSpc>
                <a:spcPct val="110000"/>
              </a:lnSpc>
              <a:buNone/>
            </a:pPr>
            <a:r>
              <a:rPr lang="en-US" sz="1200" b="1" dirty="0"/>
              <a:t>Considers overlap of metal d, s, p orbitals with ligand orbitals.</a:t>
            </a:r>
          </a:p>
          <a:p>
            <a:pPr marL="0" indent="0">
              <a:lnSpc>
                <a:spcPct val="110000"/>
              </a:lnSpc>
              <a:buNone/>
            </a:pPr>
            <a:r>
              <a:rPr lang="en-US" sz="1200" b="1" dirty="0"/>
              <a:t>Describes both </a:t>
            </a:r>
            <a:r>
              <a:rPr lang="el-GR" sz="1200" b="1" dirty="0"/>
              <a:t>σ-</a:t>
            </a:r>
            <a:r>
              <a:rPr lang="en-US" sz="1200" b="1" dirty="0"/>
              <a:t>donation and </a:t>
            </a:r>
            <a:r>
              <a:rPr lang="el-GR" sz="1200" b="1" dirty="0"/>
              <a:t>π-</a:t>
            </a:r>
            <a:r>
              <a:rPr lang="en-US" sz="1200" b="1" dirty="0" err="1"/>
              <a:t>backbonding</a:t>
            </a:r>
            <a:r>
              <a:rPr lang="en-US" sz="1200" b="1" dirty="0"/>
              <a:t> simultaneously.</a:t>
            </a:r>
          </a:p>
          <a:p>
            <a:pPr marL="0" indent="0">
              <a:lnSpc>
                <a:spcPct val="110000"/>
              </a:lnSpc>
              <a:buNone/>
            </a:pPr>
            <a:r>
              <a:rPr lang="en-US" sz="1200" b="1" dirty="0"/>
              <a:t>Predicts bond order, magnetic moment, and spectra more precisely than CFT or VBT.</a:t>
            </a:r>
          </a:p>
          <a:p>
            <a:pPr marL="0" indent="0">
              <a:lnSpc>
                <a:spcPct val="110000"/>
              </a:lnSpc>
              <a:buNone/>
            </a:pPr>
            <a:r>
              <a:rPr lang="en-US" sz="1200" b="1" dirty="0"/>
              <a:t>Example:</a:t>
            </a:r>
          </a:p>
          <a:p>
            <a:pPr marL="0" indent="0">
              <a:lnSpc>
                <a:spcPct val="110000"/>
              </a:lnSpc>
              <a:buNone/>
            </a:pPr>
            <a:r>
              <a:rPr lang="en-US" sz="1200" b="1" dirty="0"/>
              <a:t>In [Fe(CO)₆]²⁺, CO donates lone pairs (</a:t>
            </a:r>
            <a:r>
              <a:rPr lang="el-GR" sz="1200" b="1" dirty="0"/>
              <a:t>σ-</a:t>
            </a:r>
            <a:r>
              <a:rPr lang="en-US" sz="1200" b="1" dirty="0"/>
              <a:t>donation) and accepts electrons into </a:t>
            </a:r>
            <a:r>
              <a:rPr lang="el-GR" sz="1200" b="1" dirty="0"/>
              <a:t>π* </a:t>
            </a:r>
            <a:r>
              <a:rPr lang="en-US" sz="1200" b="1" dirty="0"/>
              <a:t>orbitals (</a:t>
            </a:r>
            <a:r>
              <a:rPr lang="el-GR" sz="1200" b="1" dirty="0"/>
              <a:t>π-</a:t>
            </a:r>
            <a:r>
              <a:rPr lang="en-US" sz="1200" b="1" dirty="0" err="1"/>
              <a:t>backbonding</a:t>
            </a:r>
            <a:r>
              <a:rPr lang="en-US" sz="1200" b="1" dirty="0"/>
              <a:t>).</a:t>
            </a:r>
            <a:br>
              <a:rPr lang="en-US" sz="1200" b="1" dirty="0"/>
            </a:br>
            <a:r>
              <a:rPr lang="en-US" sz="1200" b="1" dirty="0"/>
              <a:t>→ Strong bonding, low-spin, colorless complex.</a:t>
            </a:r>
          </a:p>
          <a:p>
            <a:pPr marL="0" indent="0">
              <a:lnSpc>
                <a:spcPct val="110000"/>
              </a:lnSpc>
              <a:buNone/>
            </a:pPr>
            <a:endParaRPr lang="ru-KZ" sz="1200" b="1" dirty="0"/>
          </a:p>
        </p:txBody>
      </p:sp>
      <p:pic>
        <p:nvPicPr>
          <p:cNvPr id="4" name="Рисунок 3">
            <a:extLst>
              <a:ext uri="{FF2B5EF4-FFF2-40B4-BE49-F238E27FC236}">
                <a16:creationId xmlns:a16="http://schemas.microsoft.com/office/drawing/2014/main" id="{D4FE4D8D-6548-A263-C281-51C0DD820338}"/>
              </a:ext>
            </a:extLst>
          </p:cNvPr>
          <p:cNvPicPr>
            <a:picLocks noChangeAspect="1"/>
          </p:cNvPicPr>
          <p:nvPr/>
        </p:nvPicPr>
        <p:blipFill>
          <a:blip r:embed="rId5"/>
          <a:stretch>
            <a:fillRect/>
          </a:stretch>
        </p:blipFill>
        <p:spPr>
          <a:xfrm>
            <a:off x="6094766" y="1031590"/>
            <a:ext cx="4651619" cy="4795483"/>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21" name="Rectangle 20">
            <a:extLst>
              <a:ext uri="{FF2B5EF4-FFF2-40B4-BE49-F238E27FC236}">
                <a16:creationId xmlns:a16="http://schemas.microsoft.com/office/drawing/2014/main" id="{06858379-D070-40E4-8A3D-F29E90C5C7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0677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6E310F-F37D-1B9D-75C4-E84C0CACD2A3}"/>
              </a:ext>
            </a:extLst>
          </p:cNvPr>
          <p:cNvSpPr>
            <a:spLocks noGrp="1"/>
          </p:cNvSpPr>
          <p:nvPr>
            <p:ph type="title"/>
          </p:nvPr>
        </p:nvSpPr>
        <p:spPr/>
        <p:txBody>
          <a:bodyPr>
            <a:normAutofit/>
          </a:bodyPr>
          <a:lstStyle/>
          <a:p>
            <a:r>
              <a:rPr lang="en-US" b="1" dirty="0"/>
              <a:t>Covalent character and bonding strength</a:t>
            </a:r>
            <a:endParaRPr lang="ru-KZ" dirty="0"/>
          </a:p>
        </p:txBody>
      </p:sp>
      <p:sp>
        <p:nvSpPr>
          <p:cNvPr id="3" name="Объект 2">
            <a:extLst>
              <a:ext uri="{FF2B5EF4-FFF2-40B4-BE49-F238E27FC236}">
                <a16:creationId xmlns:a16="http://schemas.microsoft.com/office/drawing/2014/main" id="{31DBFEFA-40EE-0848-6BFE-3AA5E3731239}"/>
              </a:ext>
            </a:extLst>
          </p:cNvPr>
          <p:cNvSpPr>
            <a:spLocks noGrp="1"/>
          </p:cNvSpPr>
          <p:nvPr>
            <p:ph idx="1"/>
          </p:nvPr>
        </p:nvSpPr>
        <p:spPr>
          <a:xfrm>
            <a:off x="1284050" y="2052115"/>
            <a:ext cx="9854119" cy="4572421"/>
          </a:xfrm>
        </p:spPr>
        <p:txBody>
          <a:bodyPr>
            <a:normAutofit fontScale="77500" lnSpcReduction="20000"/>
          </a:bodyPr>
          <a:lstStyle/>
          <a:p>
            <a:pPr marL="0" indent="0">
              <a:buNone/>
            </a:pPr>
            <a:r>
              <a:rPr lang="en-US" dirty="0"/>
              <a:t>Bond character in coordination compounds varies between ionic and covalent.</a:t>
            </a:r>
          </a:p>
          <a:p>
            <a:pPr marL="0" indent="0">
              <a:buNone/>
            </a:pPr>
            <a:r>
              <a:rPr lang="en-US" dirty="0"/>
              <a:t>Influencing Factors:</a:t>
            </a:r>
          </a:p>
          <a:p>
            <a:pPr>
              <a:buFont typeface="Arial" panose="020B0604020202020204" pitchFamily="34" charset="0"/>
              <a:buChar char="•"/>
            </a:pPr>
            <a:r>
              <a:rPr lang="en-US" dirty="0"/>
              <a:t>Metal oxidation state: Higher charge → more covalent.</a:t>
            </a:r>
          </a:p>
          <a:p>
            <a:pPr>
              <a:buFont typeface="Arial" panose="020B0604020202020204" pitchFamily="34" charset="0"/>
              <a:buChar char="•"/>
            </a:pPr>
            <a:r>
              <a:rPr lang="en-US" dirty="0"/>
              <a:t>Ligand type: Hard ligands (F⁻, H₂O) → ionic; soft ligands (CO, CN⁻) → covalent.</a:t>
            </a:r>
          </a:p>
          <a:p>
            <a:pPr>
              <a:buFont typeface="Arial" panose="020B0604020202020204" pitchFamily="34" charset="0"/>
              <a:buChar char="•"/>
            </a:pPr>
            <a:r>
              <a:rPr lang="en-US" dirty="0"/>
              <a:t>Metal size: Smaller radius → stronger covalent overlap.</a:t>
            </a:r>
          </a:p>
          <a:p>
            <a:pPr marL="0" indent="0">
              <a:buNone/>
            </a:pPr>
            <a:r>
              <a:rPr lang="en-US" dirty="0"/>
              <a:t>Electronegativity difference: Smaller difference → more covalent.</a:t>
            </a:r>
          </a:p>
          <a:p>
            <a:pPr marL="0" indent="0">
              <a:buNone/>
            </a:pPr>
            <a:r>
              <a:rPr lang="en-US" dirty="0"/>
              <a:t>Trends:</a:t>
            </a:r>
          </a:p>
          <a:p>
            <a:pPr>
              <a:buFont typeface="Wingdings" panose="05000000000000000000" pitchFamily="2" charset="2"/>
              <a:buChar char="ü"/>
            </a:pPr>
            <a:r>
              <a:rPr lang="en-US" dirty="0"/>
              <a:t>3d metals: moderate covalent bonds.</a:t>
            </a:r>
          </a:p>
          <a:p>
            <a:pPr>
              <a:buFont typeface="Wingdings" panose="05000000000000000000" pitchFamily="2" charset="2"/>
              <a:buChar char="ü"/>
            </a:pPr>
            <a:r>
              <a:rPr lang="en-US" dirty="0"/>
              <a:t>4d, 5d metals: more covalent due to orbital expansion.</a:t>
            </a:r>
          </a:p>
          <a:p>
            <a:pPr>
              <a:buFont typeface="Wingdings" panose="05000000000000000000" pitchFamily="2" charset="2"/>
              <a:buChar char="ü"/>
            </a:pPr>
            <a:r>
              <a:rPr lang="en-US" dirty="0"/>
              <a:t>Lanthanides/actinides: partly covalent with f-orbital participation.</a:t>
            </a:r>
          </a:p>
          <a:p>
            <a:pPr marL="0" indent="0">
              <a:buNone/>
            </a:pPr>
            <a:endParaRPr lang="ru-KZ" dirty="0"/>
          </a:p>
        </p:txBody>
      </p:sp>
    </p:spTree>
    <p:extLst>
      <p:ext uri="{BB962C8B-B14F-4D97-AF65-F5344CB8AC3E}">
        <p14:creationId xmlns:p14="http://schemas.microsoft.com/office/powerpoint/2010/main" val="2690389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9BC9A9-0937-70A9-C069-06EFBAED76F7}"/>
              </a:ext>
            </a:extLst>
          </p:cNvPr>
          <p:cNvSpPr>
            <a:spLocks noGrp="1"/>
          </p:cNvSpPr>
          <p:nvPr>
            <p:ph type="title"/>
          </p:nvPr>
        </p:nvSpPr>
        <p:spPr/>
        <p:txBody>
          <a:bodyPr/>
          <a:lstStyle/>
          <a:p>
            <a:r>
              <a:rPr lang="en-US" b="1" dirty="0"/>
              <a:t>Key points</a:t>
            </a:r>
            <a:endParaRPr lang="ru-KZ" dirty="0"/>
          </a:p>
        </p:txBody>
      </p:sp>
      <p:sp>
        <p:nvSpPr>
          <p:cNvPr id="3" name="Объект 2">
            <a:extLst>
              <a:ext uri="{FF2B5EF4-FFF2-40B4-BE49-F238E27FC236}">
                <a16:creationId xmlns:a16="http://schemas.microsoft.com/office/drawing/2014/main" id="{8FA6A972-CAAE-7A69-A579-85E678221599}"/>
              </a:ext>
            </a:extLst>
          </p:cNvPr>
          <p:cNvSpPr>
            <a:spLocks noGrp="1"/>
          </p:cNvSpPr>
          <p:nvPr>
            <p:ph idx="1"/>
          </p:nvPr>
        </p:nvSpPr>
        <p:spPr>
          <a:xfrm>
            <a:off x="1449421" y="1536970"/>
            <a:ext cx="9120718" cy="4512974"/>
          </a:xfrm>
        </p:spPr>
        <p:txBody>
          <a:bodyPr>
            <a:normAutofit fontScale="85000" lnSpcReduction="20000"/>
          </a:bodyPr>
          <a:lstStyle/>
          <a:p>
            <a:pPr marL="0" indent="0">
              <a:buNone/>
            </a:pPr>
            <a:r>
              <a:rPr lang="en-US" b="1" dirty="0"/>
              <a:t>Coordination bonding involves metal–ligand σ and π interactions.</a:t>
            </a:r>
          </a:p>
          <a:p>
            <a:pPr marL="0" indent="0">
              <a:buNone/>
            </a:pPr>
            <a:r>
              <a:rPr lang="en-US" b="1" dirty="0"/>
              <a:t>Valence Bond Theory explains geometry through hybridization.</a:t>
            </a:r>
          </a:p>
          <a:p>
            <a:pPr marL="0" indent="0">
              <a:buNone/>
            </a:pPr>
            <a:r>
              <a:rPr lang="en-US" b="1" dirty="0"/>
              <a:t>Crystal Field Theory interprets electronic structure and color.</a:t>
            </a:r>
          </a:p>
          <a:p>
            <a:pPr marL="0" indent="0">
              <a:buNone/>
            </a:pPr>
            <a:r>
              <a:rPr lang="en-US" b="1" dirty="0"/>
              <a:t>Molecular Orbital Theory unifies σ- and π-bonding in one framework.</a:t>
            </a:r>
          </a:p>
          <a:p>
            <a:pPr marL="0" indent="0">
              <a:buNone/>
            </a:pPr>
            <a:r>
              <a:rPr lang="en-US" b="1" dirty="0"/>
              <a:t>Bond strength and type depend on metal charge, size, and ligand nature.</a:t>
            </a:r>
          </a:p>
          <a:p>
            <a:pPr marL="0" indent="0">
              <a:buNone/>
            </a:pPr>
            <a:r>
              <a:rPr lang="en-US" b="1" dirty="0"/>
              <a:t>Coordination bonding is a synergic interaction—ligands donate electrons to the metal, and the metal can back-donate electrons into ligand orbitals, stabilizing the complex.</a:t>
            </a:r>
          </a:p>
          <a:p>
            <a:pPr marL="0" indent="0">
              <a:buNone/>
            </a:pPr>
            <a:br>
              <a:rPr lang="en-US" b="1" dirty="0"/>
            </a:br>
            <a:r>
              <a:rPr lang="en-US" b="1" dirty="0"/>
              <a:t>The chemical bonds in coordination compounds reveal the rich interplay of electrostatics, covalency, and orbital overlap. Understanding these interactions allows chemists to predict geometry, color, magnetism, and reactivity of metal complexes, forming the foundation of inorganic and bioinorganic chemistry.</a:t>
            </a:r>
          </a:p>
          <a:p>
            <a:pPr marL="0" indent="0">
              <a:buNone/>
            </a:pPr>
            <a:endParaRPr lang="ru-KZ" b="1" dirty="0"/>
          </a:p>
        </p:txBody>
      </p:sp>
    </p:spTree>
    <p:extLst>
      <p:ext uri="{BB962C8B-B14F-4D97-AF65-F5344CB8AC3E}">
        <p14:creationId xmlns:p14="http://schemas.microsoft.com/office/powerpoint/2010/main" val="3108763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04DBDB-6E73-C87A-45DB-608276321EA3}"/>
              </a:ext>
            </a:extLst>
          </p:cNvPr>
          <p:cNvSpPr>
            <a:spLocks noGrp="1"/>
          </p:cNvSpPr>
          <p:nvPr>
            <p:ph type="ctrTitle"/>
          </p:nvPr>
        </p:nvSpPr>
        <p:spPr>
          <a:xfrm>
            <a:off x="2193167" y="2590984"/>
            <a:ext cx="7369642" cy="3608480"/>
          </a:xfrm>
        </p:spPr>
        <p:txBody>
          <a:bodyPr>
            <a:normAutofit/>
          </a:bodyPr>
          <a:lstStyle/>
          <a:p>
            <a:pPr algn="l"/>
            <a:r>
              <a:rPr lang="en-US" sz="8000"/>
              <a:t>Thank you for attention!</a:t>
            </a:r>
            <a:endParaRPr lang="ru-KZ" sz="8000"/>
          </a:p>
        </p:txBody>
      </p:sp>
    </p:spTree>
    <p:extLst>
      <p:ext uri="{BB962C8B-B14F-4D97-AF65-F5344CB8AC3E}">
        <p14:creationId xmlns:p14="http://schemas.microsoft.com/office/powerpoint/2010/main" val="1749248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эдисон">
  <a:themeElements>
    <a:clrScheme name="Мэдисон">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Мэдисон">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Мэдисон">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TM16401375[[fn=Мэдисон]]</Template>
  <TotalTime>229</TotalTime>
  <Words>804</Words>
  <Application>Microsoft Office PowerPoint</Application>
  <PresentationFormat>Широкоэкранный</PresentationFormat>
  <Paragraphs>78</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Arial</vt:lpstr>
      <vt:lpstr>Cambria Math</vt:lpstr>
      <vt:lpstr>MS Shell Dlg 2</vt:lpstr>
      <vt:lpstr>Wingdings</vt:lpstr>
      <vt:lpstr>Wingdings 3</vt:lpstr>
      <vt:lpstr>Мэдисон</vt:lpstr>
      <vt:lpstr>Chemical bonds in coordination compounds</vt:lpstr>
      <vt:lpstr>Introduction to coordination bonding </vt:lpstr>
      <vt:lpstr>Types of chemical bonds in coordination compounds</vt:lpstr>
      <vt:lpstr>Valence bond theory (VBT)</vt:lpstr>
      <vt:lpstr>Crystal field theory (CFT)</vt:lpstr>
      <vt:lpstr>Molecular orbital theory (MOT)</vt:lpstr>
      <vt:lpstr>Covalent character and bonding strength</vt:lpstr>
      <vt:lpstr>Key points</vt:lpstr>
      <vt:lpstr>Thank you for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eze</dc:creator>
  <cp:lastModifiedBy>eze</cp:lastModifiedBy>
  <cp:revision>4</cp:revision>
  <dcterms:created xsi:type="dcterms:W3CDTF">2025-11-06T06:59:55Z</dcterms:created>
  <dcterms:modified xsi:type="dcterms:W3CDTF">2025-11-06T14:30:38Z</dcterms:modified>
</cp:coreProperties>
</file>